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6" r:id="rId3"/>
    <p:sldId id="285" r:id="rId4"/>
    <p:sldId id="287" r:id="rId5"/>
    <p:sldId id="288" r:id="rId6"/>
    <p:sldId id="292" r:id="rId7"/>
    <p:sldId id="293" r:id="rId8"/>
    <p:sldId id="294" r:id="rId9"/>
    <p:sldId id="295" r:id="rId10"/>
    <p:sldId id="297" r:id="rId11"/>
    <p:sldId id="296" r:id="rId12"/>
    <p:sldId id="298" r:id="rId13"/>
    <p:sldId id="299" r:id="rId14"/>
    <p:sldId id="302" r:id="rId15"/>
    <p:sldId id="300" r:id="rId16"/>
    <p:sldId id="301" r:id="rId17"/>
    <p:sldId id="290" r:id="rId18"/>
    <p:sldId id="305" r:id="rId19"/>
    <p:sldId id="303" r:id="rId20"/>
    <p:sldId id="304" r:id="rId21"/>
    <p:sldId id="306" r:id="rId22"/>
    <p:sldId id="307" r:id="rId23"/>
    <p:sldId id="308" r:id="rId24"/>
    <p:sldId id="309" r:id="rId25"/>
    <p:sldId id="310" r:id="rId26"/>
    <p:sldId id="313" r:id="rId27"/>
    <p:sldId id="311" r:id="rId28"/>
    <p:sldId id="312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</p:sldIdLst>
  <p:sldSz cx="9144000" cy="6858000" type="screen4x3"/>
  <p:notesSz cx="7099300" cy="10234613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68" autoAdjust="0"/>
    <p:restoredTop sz="88034" autoAdjust="0"/>
  </p:normalViewPr>
  <p:slideViewPr>
    <p:cSldViewPr>
      <p:cViewPr varScale="1">
        <p:scale>
          <a:sx n="65" d="100"/>
          <a:sy n="65" d="100"/>
        </p:scale>
        <p:origin x="-19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fld id="{31555DB1-8736-42A3-B48D-2B08FB93332A}" type="datetimeFigureOut">
              <a:rPr lang="fr-FR" smtClean="0"/>
              <a:pPr/>
              <a:t>08/09/2014</a:t>
            </a:fld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fld id="{5400D380-E0D7-4EB1-B91E-BFCC7DA7F29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49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endParaRPr lang="fr-F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fld id="{0BDB199F-A56C-4049-BA04-1447030960FF}" type="datetimeFigureOut">
              <a:rPr lang="fr-FR"/>
              <a:pPr/>
              <a:t>08/09/2014</a:t>
            </a:fld>
            <a:endParaRPr lang="fr-F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anchor="ctr"/>
          <a:lstStyle>
            <a:extLst/>
          </a:lstStyle>
          <a:p>
            <a:endParaRPr lang="fr-F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>
            <a:normAutofit/>
          </a:bodyPr>
          <a:lstStyle>
            <a:extLst/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endParaRPr lang="fr-F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/>
          <a:lstStyle>
            <a:extLst/>
          </a:lstStyle>
          <a:p>
            <a:fld id="{B3A019F3-8596-4028-9847-CBD3A185B07A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51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3A019F3-8596-4028-9847-CBD3A185B07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>
            <a:extLst/>
          </a:lstStyle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 smtClean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 kumimoji="0" lang="fr-FR" sz="1100" smtClean="0"/>
              <a:t>28/6/2006</a:t>
            </a:r>
            <a:endParaRPr kumimoji="0" lang="fr-FR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 kumimoji="0" lang="fr-FR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sz="1600" dirty="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pPr eaLnBrk="1" latinLnBrk="0" hangingPunct="1"/>
            <a:r>
              <a:rPr lang="fr-FR" smtClean="0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r>
              <a:rPr lang="fr-FR" smtClean="0"/>
              <a:t>28/6/2006</a:t>
            </a:r>
            <a:endParaRPr kumimoji="0" lang="fr-FR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fr-FR" sz="1000"/>
              <a:pPr algn="r"/>
              <a:t>‹N°›</a:t>
            </a:fld>
            <a:endParaRPr kumimoji="0" lang="fr-FR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103718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 lang="fr-FR" smtClean="0"/>
              <a:t>28/6/2006</a:t>
            </a:r>
            <a:endParaRPr kumimoji="0" lang="fr-FR" sz="100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910282"/>
            <a:ext cx="928661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kumimoji="0" lang="fr-FR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fr-FR" sz="1000">
              <a:solidFill>
                <a:sysClr val="windowText" lastClr="000000"/>
              </a:solidFill>
            </a:endParaRPr>
          </a:p>
        </p:txBody>
      </p:sp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sm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Série 1 – Découverte de Solidworks</a:t>
            </a:r>
            <a:endParaRPr kumimoji="0" lang="fr-FR" sz="1600" b="0" i="0" u="none" strike="noStrike" kern="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gif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3854014"/>
            <a:ext cx="8735888" cy="1075184"/>
          </a:xfrm>
        </p:spPr>
        <p:txBody>
          <a:bodyPr>
            <a:normAutofit/>
          </a:bodyPr>
          <a:lstStyle>
            <a:extLst/>
          </a:lstStyle>
          <a:p>
            <a:pPr algn="ctr"/>
            <a:r>
              <a:rPr lang="fr-FR" dirty="0" smtClean="0"/>
              <a:t>Cycle 1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dirty="0" smtClean="0"/>
              <a:t>Découverte de </a:t>
            </a:r>
            <a:r>
              <a:rPr dirty="0" err="1" smtClean="0"/>
              <a:t>Solidworks</a:t>
            </a:r>
            <a:endParaRPr lang="fr-FR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4294967295"/>
          </p:nvPr>
        </p:nvSpPr>
        <p:spPr>
          <a:xfrm>
            <a:off x="1357290" y="428604"/>
            <a:ext cx="7500990" cy="3071834"/>
          </a:xfrm>
        </p:spPr>
        <p:txBody>
          <a:bodyPr>
            <a:noAutofit/>
          </a:bodyPr>
          <a:lstStyle>
            <a:extLst/>
          </a:lstStyle>
          <a:p>
            <a:pPr algn="r"/>
            <a:r>
              <a:rPr lang="fr-FR" sz="4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Neuropol" pitchFamily="34" charset="0"/>
              </a:rPr>
              <a:t>CI 8 – Etude de la conception des systèmes mécaniques</a:t>
            </a:r>
            <a:endParaRPr lang="fr-FR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Neuropo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57826"/>
            <a:ext cx="1507969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 bwMode="auto">
          <a:xfrm>
            <a:off x="3577434" y="5357826"/>
            <a:ext cx="16873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683" y="5357826"/>
            <a:ext cx="1512167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 cstate="print"/>
          <a:srcRect r="1663"/>
          <a:stretch>
            <a:fillRect/>
          </a:stretch>
        </p:blipFill>
        <p:spPr bwMode="auto">
          <a:xfrm>
            <a:off x="6988923" y="5357826"/>
            <a:ext cx="147156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</a:t>
            </a:fld>
            <a:endParaRPr kumimoji="0" lang="fr-FR"/>
          </a:p>
        </p:txBody>
      </p:sp>
      <p:pic>
        <p:nvPicPr>
          <p:cNvPr id="1026" name="Picture 2" descr="http://2.bp.blogspot.com/_OpnVmgesyGA/TL1gwl8lU3I/AAAAAAAAATc/YBwHxCM7pIA/s1600/apple_ipad_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66" y="5357826"/>
            <a:ext cx="738208" cy="10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l_fi" descr="http://www.konstrukcje3d.pl/logo_solidworks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58148" y="4000504"/>
            <a:ext cx="805198" cy="79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4" y="428604"/>
            <a:ext cx="2554164" cy="1785950"/>
          </a:xfrm>
          <a:prstGeom prst="rect">
            <a:avLst/>
          </a:prstGeom>
        </p:spPr>
      </p:pic>
      <p:pic>
        <p:nvPicPr>
          <p:cNvPr id="14" name="Image 13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0" y="2357430"/>
            <a:ext cx="1500198" cy="135221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56" y="5357826"/>
            <a:ext cx="1616247" cy="10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r="2903" b="17073"/>
          <a:stretch/>
        </p:blipFill>
        <p:spPr bwMode="auto">
          <a:xfrm>
            <a:off x="5397024" y="5357826"/>
            <a:ext cx="1603868" cy="10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>
            <a:normAutofit/>
          </a:bodyPr>
          <a:lstStyle/>
          <a:p>
            <a:r>
              <a:rPr smtClean="0"/>
              <a:t>Aller dans l'onglet Fonctions</a:t>
            </a:r>
          </a:p>
          <a:p>
            <a:r>
              <a:rPr smtClean="0"/>
              <a:t>Base / Bossage extrudé</a:t>
            </a:r>
          </a:p>
          <a:p>
            <a:r>
              <a:rPr smtClean="0"/>
              <a:t>Sélectionner la longueur 40mm par exemple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Réalisation d'un cylindre à partir d'un cercle</a:t>
            </a:r>
          </a:p>
          <a:p>
            <a:r>
              <a:rPr smtClean="0"/>
              <a:t>Extrusion</a:t>
            </a:r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r="48437" b="45068"/>
          <a:stretch>
            <a:fillRect/>
          </a:stretch>
        </p:blipFill>
        <p:spPr bwMode="auto">
          <a:xfrm>
            <a:off x="3643306" y="3022266"/>
            <a:ext cx="4500594" cy="383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5481646" cy="5267672"/>
          </a:xfrm>
        </p:spPr>
        <p:txBody>
          <a:bodyPr/>
          <a:lstStyle/>
          <a:p>
            <a:r>
              <a:rPr smtClean="0"/>
              <a:t>Ouvir une nouvelle pièce</a:t>
            </a:r>
          </a:p>
          <a:p>
            <a:r>
              <a:rPr smtClean="0"/>
              <a:t>Et commencer une esquisse dans le plan de face</a:t>
            </a:r>
          </a:p>
          <a:p>
            <a:r>
              <a:rPr smtClean="0"/>
              <a:t>Réaliser le rectangle ci-contre</a:t>
            </a:r>
          </a:p>
          <a:p>
            <a:r>
              <a:rPr smtClean="0"/>
              <a:t>Positionner le rectangle par rapport au repère rouge</a:t>
            </a:r>
          </a:p>
          <a:p>
            <a:r>
              <a:rPr smtClean="0"/>
              <a:t>Une fois l'esquisse totalement contrainte, dans le menu Fonctions, sélectionner Bossage/Base avec révolution</a:t>
            </a:r>
          </a:p>
          <a:p>
            <a:r>
              <a:rPr smtClean="0"/>
              <a:t>Sélectionner l'arête dans l'alignement du repère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Réalisation d'un cylindre a partir d'un rectangle</a:t>
            </a:r>
          </a:p>
          <a:p>
            <a:r>
              <a:rPr smtClean="0"/>
              <a:t>Révolution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322" y="285728"/>
            <a:ext cx="2046077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3857628"/>
            <a:ext cx="205826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Comme vous venez de vous en apercevoir, plusieurs méthodes permettent de parvenir à la même forme. </a:t>
            </a:r>
          </a:p>
          <a:p>
            <a:endParaRPr smtClean="0"/>
          </a:p>
          <a:p>
            <a:r>
              <a:rPr smtClean="0"/>
              <a:t>Avant de commencer à concevoir une pièce à partir d'un produit existant, il est donc nécessaire de réfléchir a prioiri à la méthode de conception !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Bilan	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8701118" cy="533400"/>
          </a:xfrm>
        </p:spPr>
        <p:txBody>
          <a:bodyPr/>
          <a:lstStyle/>
          <a:p>
            <a:r>
              <a:rPr sz="1800" smtClean="0"/>
              <a:t>Exercice</a:t>
            </a:r>
            <a:r>
              <a:rPr smtClean="0"/>
              <a:t> 2 </a:t>
            </a:r>
            <a:r>
              <a:rPr lang="fr-FR" dirty="0" smtClean="0"/>
              <a:t>–</a:t>
            </a:r>
            <a:r>
              <a:rPr smtClean="0"/>
              <a:t> Utilité d'utiliser des relations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13</a:t>
            </a:fld>
            <a:endParaRPr kumimoji="0"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6196026" cy="5877272"/>
          </a:xfrm>
        </p:spPr>
        <p:txBody>
          <a:bodyPr/>
          <a:lstStyle/>
          <a:p>
            <a:r>
              <a:rPr smtClean="0"/>
              <a:t>Sortir des fonctions de l'esquisse</a:t>
            </a:r>
          </a:p>
          <a:p>
            <a:endParaRPr smtClean="0"/>
          </a:p>
          <a:p>
            <a:endParaRPr smtClean="0"/>
          </a:p>
          <a:p>
            <a:r>
              <a:rPr smtClean="0"/>
              <a:t>Sortir d'un menu d'option</a:t>
            </a:r>
          </a:p>
          <a:p>
            <a:endParaRPr smtClean="0"/>
          </a:p>
          <a:p>
            <a:endParaRPr smtClean="0"/>
          </a:p>
          <a:p>
            <a:r>
              <a:rPr smtClean="0"/>
              <a:t>Editer une esquisse réalisée précédemment : clic droit sur l'esquisse</a:t>
            </a:r>
          </a:p>
          <a:p>
            <a:endParaRPr smtClean="0"/>
          </a:p>
          <a:p>
            <a:endParaRPr smtClean="0"/>
          </a:p>
          <a:p>
            <a:r>
              <a:rPr smtClean="0"/>
              <a:t>Sélectionner le plan de face, de dessus ou de droite : aller dans l'arbre de conception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Remarques préliminaire diverses</a:t>
            </a:r>
            <a:endParaRPr lang="fr-F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18519" b="35430"/>
          <a:stretch>
            <a:fillRect/>
          </a:stretch>
        </p:blipFill>
        <p:spPr bwMode="auto">
          <a:xfrm>
            <a:off x="6786578" y="1000108"/>
            <a:ext cx="125729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929454" y="1214422"/>
            <a:ext cx="500066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2214554"/>
            <a:ext cx="7524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3429000"/>
            <a:ext cx="1680747" cy="193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6939502" y="3388808"/>
            <a:ext cx="285752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6481778" cy="5267672"/>
          </a:xfrm>
        </p:spPr>
        <p:txBody>
          <a:bodyPr/>
          <a:lstStyle/>
          <a:p>
            <a:r>
              <a:rPr smtClean="0"/>
              <a:t>L'objectif est ici de montrer l'intérêt d'avoir des esquisses totalement contraintes.</a:t>
            </a:r>
          </a:p>
          <a:p>
            <a:r>
              <a:rPr smtClean="0"/>
              <a:t>Pour cela on va chercher à réaliser une gorge sur un cylindre.</a:t>
            </a:r>
          </a:p>
          <a:p>
            <a:r>
              <a:rPr smtClean="0"/>
              <a:t>En partant d'un cylindre déjà réalisé, trouver une méthode permettant de réaliser la gorge</a:t>
            </a:r>
          </a:p>
          <a:p>
            <a:pPr lvl="1"/>
            <a:r>
              <a:rPr smtClean="0"/>
              <a:t>Pour cela, SW offre la possibilité, par exemple, d'enlever de la matière par révolution</a:t>
            </a:r>
          </a:p>
          <a:p>
            <a:pPr lvl="1"/>
            <a:r>
              <a:rPr smtClean="0"/>
              <a:t>C'est à vous de choisir les dimensions</a:t>
            </a:r>
          </a:p>
          <a:p>
            <a:pPr lvl="1"/>
            <a:r>
              <a:rPr smtClean="0"/>
              <a:t>Si l'axe de révolution est identique à l'axe de révolution du cyilindre, sélectionner la surface latérale du cylindre.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15</a:t>
            </a:fld>
            <a:endParaRPr kumimoji="0"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Utilisation des relations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 l="41797" t="24365" r="27148" b="21435"/>
          <a:stretch>
            <a:fillRect/>
          </a:stretch>
        </p:blipFill>
        <p:spPr bwMode="auto">
          <a:xfrm>
            <a:off x="6666870" y="1000108"/>
            <a:ext cx="148378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 r="12500" b="87354"/>
          <a:stretch>
            <a:fillRect/>
          </a:stretch>
        </p:blipFill>
        <p:spPr bwMode="auto">
          <a:xfrm>
            <a:off x="571472" y="5643578"/>
            <a:ext cx="7715304" cy="892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3428992" y="5857892"/>
            <a:ext cx="571504" cy="500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Modifier la taille du cylindre et observer le résultat. </a:t>
            </a:r>
          </a:p>
          <a:p>
            <a:endParaRPr smtClean="0"/>
          </a:p>
          <a:p>
            <a:r>
              <a:rPr smtClean="0"/>
              <a:t>Il est indispensable que la gorge soit présente pour tout cylindre de diamètre supérieur à 20 mm.</a:t>
            </a:r>
          </a:p>
          <a:p>
            <a:endParaRPr smtClean="0"/>
          </a:p>
          <a:p>
            <a:r>
              <a:rPr smtClean="0"/>
              <a:t>Que se passe-t-il si le diamètre du cylindre est très petit ?</a:t>
            </a:r>
          </a:p>
          <a:p>
            <a:endParaRPr smtClean="0"/>
          </a:p>
          <a:p>
            <a:r>
              <a:rPr smtClean="0"/>
              <a:t>S'il y a une erreur, c'est que les relations ont été utilisées à mauvais escient. Dans ce cas, corriger votre erreur ou demander au professeur.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Utilisation des relations</a:t>
            </a:r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Pilote hydraulique de bateau </a:t>
            </a:r>
            <a:r>
              <a:rPr lang="fr-FR" dirty="0" smtClean="0"/>
              <a:t>–</a:t>
            </a:r>
            <a:r>
              <a:rPr smtClean="0"/>
              <a:t> Barillet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17</a:t>
            </a:fld>
            <a:endParaRPr kumimoji="0"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Objectifs</a:t>
            </a:r>
          </a:p>
          <a:p>
            <a:pPr lvl="1"/>
            <a:r>
              <a:rPr smtClean="0"/>
              <a:t>Re concevoir avec Solidworks le barillet de la pompe hydraulique</a:t>
            </a:r>
          </a:p>
          <a:p>
            <a:pPr lvl="1"/>
            <a:r>
              <a:rPr smtClean="0"/>
              <a:t>Réaliser la mise en plan 2D</a:t>
            </a:r>
          </a:p>
          <a:p>
            <a:pPr lvl="1"/>
            <a:r>
              <a:rPr smtClean="0"/>
              <a:t>Vérifier la robustesse du modèle en modifiant le nombre d'orifices et le diamètre extérieur du barillet.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du barillet</a:t>
            </a:r>
            <a:endParaRPr lang="fr-F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5838836" cy="5267672"/>
          </a:xfrm>
        </p:spPr>
        <p:txBody>
          <a:bodyPr/>
          <a:lstStyle/>
          <a:p>
            <a:r>
              <a:rPr smtClean="0"/>
              <a:t>Par la méthode de votre choix, réaliser un cylindre de diamètre 28 mm et de longueur 38 mm.</a:t>
            </a:r>
          </a:p>
          <a:p>
            <a:endParaRPr smtClean="0"/>
          </a:p>
          <a:p>
            <a:r>
              <a:rPr smtClean="0"/>
              <a:t>Par la méthode de votre choix, réaliser le perçage central d'un diamètre 4 mm.</a:t>
            </a:r>
          </a:p>
          <a:p>
            <a:pPr lvl="1"/>
            <a:r>
              <a:rPr smtClean="0"/>
              <a:t>On pourra par exemple passer par un enlèvement de matière extrudée.</a:t>
            </a:r>
          </a:p>
          <a:p>
            <a:endParaRPr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du barillet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6" y="1928802"/>
            <a:ext cx="1571223" cy="1403797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rot="16200000" flipH="1">
            <a:off x="5857884" y="1500174"/>
            <a:ext cx="714380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6072198" y="2928934"/>
            <a:ext cx="1285884" cy="785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Découverte de Solidworks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2</a:t>
            </a:fld>
            <a:endParaRPr kumimoji="0"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285720" y="785794"/>
            <a:ext cx="5838836" cy="5267672"/>
          </a:xfrm>
        </p:spPr>
        <p:txBody>
          <a:bodyPr>
            <a:normAutofit fontScale="92500" lnSpcReduction="10000"/>
          </a:bodyPr>
          <a:lstStyle/>
          <a:p>
            <a:r>
              <a:rPr smtClean="0"/>
              <a:t>Les trous lamés ont les dimensions suivantes : </a:t>
            </a:r>
          </a:p>
          <a:p>
            <a:pPr lvl="1"/>
            <a:r>
              <a:rPr smtClean="0"/>
              <a:t>Diamètre du lamage : 8 mm ;</a:t>
            </a:r>
          </a:p>
          <a:p>
            <a:pPr lvl="1"/>
            <a:r>
              <a:rPr smtClean="0"/>
              <a:t>Diamètre du trou : 6,57 mm ;</a:t>
            </a:r>
          </a:p>
          <a:p>
            <a:pPr lvl="1"/>
            <a:r>
              <a:rPr smtClean="0"/>
              <a:t>Profondeur lamage : 1 mm ;</a:t>
            </a:r>
          </a:p>
          <a:p>
            <a:pPr lvl="1"/>
            <a:r>
              <a:rPr smtClean="0"/>
              <a:t>Profondeur trou : 24 mm.</a:t>
            </a:r>
          </a:p>
          <a:p>
            <a:r>
              <a:rPr smtClean="0"/>
              <a:t>Le centre du cercle est positionné sur un cercle de 9,21mm de rayon.</a:t>
            </a:r>
          </a:p>
          <a:p>
            <a:endParaRPr smtClean="0"/>
          </a:p>
          <a:p>
            <a:r>
              <a:rPr smtClean="0"/>
              <a:t>En utilisant l’assistant pour le perçage, réaliser un trou lamé. Dans l’onglet </a:t>
            </a:r>
            <a:r>
              <a:rPr b="1" smtClean="0"/>
              <a:t>type</a:t>
            </a:r>
            <a:r>
              <a:rPr smtClean="0"/>
              <a:t>, renseigner les caractéristiques du trou. Dans l’onglet </a:t>
            </a:r>
            <a:r>
              <a:rPr b="1" smtClean="0"/>
              <a:t>positions</a:t>
            </a:r>
            <a:r>
              <a:rPr smtClean="0"/>
              <a:t>, préciser la position du trou lamé. </a:t>
            </a:r>
          </a:p>
          <a:p>
            <a:r>
              <a:rPr smtClean="0"/>
              <a:t>L'onglet position met à votre disposition la "cotation intelligent" ainsi que l'ajout de relation.</a:t>
            </a:r>
          </a:p>
          <a:p>
            <a:endParaRPr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des trous lamés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54" y="928670"/>
            <a:ext cx="631065" cy="634418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4" y="1714488"/>
            <a:ext cx="1816114" cy="1571636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3357562"/>
            <a:ext cx="948628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6786578" y="3786190"/>
            <a:ext cx="714380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285720" y="5876608"/>
            <a:ext cx="6000792" cy="98139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fr-F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Dans le type de perçage choisir la norme ISO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5910274" cy="5267672"/>
          </a:xfrm>
        </p:spPr>
        <p:txBody>
          <a:bodyPr/>
          <a:lstStyle/>
          <a:p>
            <a:r>
              <a:rPr smtClean="0"/>
              <a:t>La répétition circulaire permet de répéter plusieurs fois une même opération.</a:t>
            </a:r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r>
              <a:rPr smtClean="0"/>
              <a:t>Le résultat doit être le suivant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Réalisation des trous lamés</a:t>
            </a:r>
          </a:p>
          <a:p>
            <a:r>
              <a:rPr lang="fr-FR" dirty="0" smtClean="0"/>
              <a:t>R</a:t>
            </a:r>
            <a:r>
              <a:rPr smtClean="0"/>
              <a:t>épétition circulaire</a:t>
            </a:r>
            <a:endParaRPr dirty="0"/>
          </a:p>
        </p:txBody>
      </p:sp>
      <p:grpSp>
        <p:nvGrpSpPr>
          <p:cNvPr id="12290" name="Groupe 454"/>
          <p:cNvGrpSpPr>
            <a:grpSpLocks/>
          </p:cNvGrpSpPr>
          <p:nvPr/>
        </p:nvGrpSpPr>
        <p:grpSpPr bwMode="auto">
          <a:xfrm>
            <a:off x="6286512" y="1071546"/>
            <a:ext cx="1563688" cy="1335088"/>
            <a:chOff x="0" y="0"/>
            <a:chExt cx="15636" cy="13350"/>
          </a:xfrm>
        </p:grpSpPr>
        <p:pic>
          <p:nvPicPr>
            <p:cNvPr id="23" name="Image 2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15636" cy="13350"/>
            </a:xfrm>
            <a:prstGeom prst="rect">
              <a:avLst/>
            </a:prstGeom>
            <a:noFill/>
          </p:spPr>
        </p:pic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0" y="4389"/>
              <a:ext cx="14996" cy="24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3467" y="1745220"/>
            <a:ext cx="3591475" cy="3469730"/>
          </a:xfrm>
          <a:prstGeom prst="rect">
            <a:avLst/>
          </a:prstGeom>
          <a:noFill/>
        </p:spPr>
      </p:pic>
      <p:pic>
        <p:nvPicPr>
          <p:cNvPr id="9" name="Image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5074" y="5143512"/>
            <a:ext cx="1770761" cy="15374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Réaliser un chanfrein à 45° à l'aide de la fonction idoine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du chanfrein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0">
            <a:off x="5746275" y="1940765"/>
            <a:ext cx="1566545" cy="1402080"/>
          </a:xfrm>
          <a:prstGeom prst="rect">
            <a:avLst/>
          </a:prstGeom>
          <a:noFill/>
        </p:spPr>
      </p:pic>
      <p:cxnSp>
        <p:nvCxnSpPr>
          <p:cNvPr id="6" name="Connecteur droit avec flèche 5"/>
          <p:cNvCxnSpPr/>
          <p:nvPr/>
        </p:nvCxnSpPr>
        <p:spPr>
          <a:xfrm>
            <a:off x="2928926" y="1428736"/>
            <a:ext cx="2714644" cy="1143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Utiliser les indications suivantes pour réaliser la partie arrière du barillet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de la partie arrière du barillet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100" y="2357430"/>
            <a:ext cx="5972810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sz="2000" smtClean="0"/>
              <a:t>La difficulté pour réaliser un des trous d’échappement et que les plans constituants le repère de base ne permettent pas de réaliser les trous.</a:t>
            </a:r>
          </a:p>
          <a:p>
            <a:r>
              <a:rPr sz="2000" smtClean="0"/>
              <a:t>Il va donc falloir créer un plan parallèle à un plan de base et tangent au cylindre. Il faut aussi prévoir à ce que les échappements soient situés en vis-à-vis des pistons.</a:t>
            </a:r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des trous d'échappement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57158" y="2714620"/>
            <a:ext cx="2908038" cy="4038606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868" y="2928934"/>
            <a:ext cx="4384174" cy="24647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sz="2000" smtClean="0"/>
              <a:t>Une fois le plan créé, on va pouvoir réaliser un perçage aux dimensions suivantes : </a:t>
            </a:r>
          </a:p>
          <a:p>
            <a:pPr lvl="1"/>
            <a:r>
              <a:rPr sz="1600" smtClean="0"/>
              <a:t>diamètre 4mm</a:t>
            </a:r>
          </a:p>
          <a:p>
            <a:pPr lvl="1"/>
            <a:r>
              <a:rPr sz="1600" smtClean="0"/>
              <a:t>L’axe du trou est situé à 17 mm du bas du barillet.</a:t>
            </a:r>
            <a:endParaRPr sz="2000" smtClean="0"/>
          </a:p>
          <a:p>
            <a:r>
              <a:rPr sz="2000" smtClean="0"/>
              <a:t>A l’aide de l’outil de répétition, réaliser les autres perçages.</a:t>
            </a:r>
          </a:p>
          <a:p>
            <a:endParaRPr sz="2000" smtClean="0"/>
          </a:p>
          <a:p>
            <a:r>
              <a:rPr sz="2000" smtClean="0"/>
              <a:t>On peut alors obtenir la pièce finale.</a:t>
            </a:r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des trous d'échappement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786314" y="3429000"/>
            <a:ext cx="2505473" cy="22151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Mise en plan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26</a:t>
            </a:fld>
            <a:endParaRPr lang="fr-F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6338902" cy="5267672"/>
          </a:xfrm>
        </p:spPr>
        <p:txBody>
          <a:bodyPr>
            <a:normAutofit/>
          </a:bodyPr>
          <a:lstStyle/>
          <a:p>
            <a:r>
              <a:rPr smtClean="0"/>
              <a:t>On va maintenant réaliser une mise en plan du barillet. Il est possible de la réaliser à partir du produit. Pour cela :</a:t>
            </a:r>
          </a:p>
          <a:p>
            <a:pPr lvl="1"/>
            <a:r>
              <a:rPr smtClean="0"/>
              <a:t>Cliquer sur fichier</a:t>
            </a:r>
          </a:p>
          <a:p>
            <a:pPr lvl="1"/>
            <a:r>
              <a:rPr smtClean="0"/>
              <a:t>Créer une mise en plan à partir de la pièce</a:t>
            </a:r>
          </a:p>
          <a:p>
            <a:pPr lvl="1"/>
            <a:r>
              <a:rPr smtClean="0"/>
              <a:t>Choisir un format A4 ISO. </a:t>
            </a:r>
          </a:p>
          <a:p>
            <a:pPr lvl="1"/>
            <a:endParaRPr smtClean="0"/>
          </a:p>
          <a:p>
            <a:r>
              <a:rPr smtClean="0"/>
              <a:t>Premières vues</a:t>
            </a:r>
          </a:p>
          <a:p>
            <a:pPr lvl="1"/>
            <a:r>
              <a:rPr smtClean="0"/>
              <a:t>Dans un premier temps, les vues sont sélectionnables sur le panneau de droite.</a:t>
            </a:r>
          </a:p>
          <a:p>
            <a:pPr lvl="1"/>
            <a:r>
              <a:rPr smtClean="0"/>
              <a:t>Après avoir affiché 2 vue du produit, vérifier que la norme européenne est bien appliquée.</a:t>
            </a:r>
          </a:p>
          <a:p>
            <a:pPr lvl="1"/>
            <a:r>
              <a:rPr smtClean="0"/>
              <a:t>En cliquant sur une vue, il est possible de modifier le style et d’afficher les arêtes cachées.</a:t>
            </a:r>
          </a:p>
          <a:p>
            <a:pPr lvl="1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Mise en plan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215074" y="1928802"/>
            <a:ext cx="1945484" cy="2202288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43702" y="5286388"/>
            <a:ext cx="15621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Pour réaliser une vue en coupe, on utilise le menu suivant</a:t>
            </a:r>
          </a:p>
          <a:p>
            <a:endParaRPr smtClean="0"/>
          </a:p>
          <a:p>
            <a:endParaRPr smtClean="0"/>
          </a:p>
          <a:p>
            <a:endParaRPr smtClean="0"/>
          </a:p>
          <a:p>
            <a:r>
              <a:rPr smtClean="0"/>
              <a:t>Réaliser alors une coupe de la pièce, afin d’obtenir, par exemple, les vues suivantes :</a:t>
            </a:r>
          </a:p>
          <a:p>
            <a:pPr>
              <a:buNone/>
            </a:pPr>
            <a:endParaRPr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Vue en coupe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4714875" cy="89535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00100" y="3786190"/>
            <a:ext cx="5972810" cy="20415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Pour réaliser une vue en coupe, on utilise le menu suivant</a:t>
            </a:r>
          </a:p>
          <a:p>
            <a:endParaRPr smtClean="0"/>
          </a:p>
          <a:p>
            <a:endParaRPr smtClean="0"/>
          </a:p>
          <a:p>
            <a:endParaRPr smtClean="0"/>
          </a:p>
          <a:p>
            <a:r>
              <a:rPr smtClean="0"/>
              <a:t>Réaliser alors une coupe de la pièce, afin d’obtenir, par exemple, les vues suivantes :</a:t>
            </a:r>
          </a:p>
          <a:p>
            <a:pPr>
              <a:buNone/>
            </a:pPr>
            <a:endParaRPr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Vue en coupe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4714875" cy="89535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00100" y="3786190"/>
            <a:ext cx="5972810" cy="2041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4624390" cy="5267672"/>
          </a:xfrm>
        </p:spPr>
        <p:txBody>
          <a:bodyPr/>
          <a:lstStyle/>
          <a:p>
            <a:r>
              <a:rPr smtClean="0"/>
              <a:t>Pour lancer SolidWorks, cliquer sur l'icône sur le bureau</a:t>
            </a:r>
          </a:p>
          <a:p>
            <a:r>
              <a:rPr smtClean="0"/>
              <a:t>Ecran d'acceuil</a:t>
            </a:r>
          </a:p>
          <a:p>
            <a:pPr lvl="1"/>
            <a:r>
              <a:rPr smtClean="0"/>
              <a:t>Cliquer sur l'ic</a:t>
            </a:r>
            <a:r>
              <a:rPr lang="fr-FR" dirty="0" smtClean="0"/>
              <a:t>ô</a:t>
            </a:r>
            <a:r>
              <a:rPr smtClean="0"/>
              <a:t>ne nouveau</a:t>
            </a:r>
          </a:p>
          <a:p>
            <a:pPr lvl="2"/>
            <a:r>
              <a:rPr smtClean="0"/>
              <a:t>Nouvelle pièce permet de créer un nouveua produit</a:t>
            </a:r>
          </a:p>
          <a:p>
            <a:pPr lvl="2"/>
            <a:r>
              <a:rPr smtClean="0"/>
              <a:t>Assemblage permet d'assembler des produits ou des assemblages</a:t>
            </a:r>
          </a:p>
          <a:p>
            <a:pPr lvl="2"/>
            <a:r>
              <a:rPr smtClean="0"/>
              <a:t>Mise en plan permet de réaliser des plans 2D à partir de produits ou d'assemblages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3</a:t>
            </a:fld>
            <a:endParaRPr kumimoji="0"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Démarrage de Solidworks</a:t>
            </a:r>
            <a:endParaRPr lang="fr-FR" dirty="0"/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251520" y="3212976"/>
            <a:ext cx="7416824" cy="31938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marR="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kumimoji="0" lang="fr-FR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fr-FR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r="29786" b="10238"/>
          <a:stretch>
            <a:fillRect/>
          </a:stretch>
        </p:blipFill>
        <p:spPr bwMode="auto">
          <a:xfrm>
            <a:off x="5000628" y="928670"/>
            <a:ext cx="314327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5531174" y="905810"/>
            <a:ext cx="142876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857364"/>
            <a:ext cx="2810208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9"/>
          <p:cNvSpPr txBox="1">
            <a:spLocks/>
          </p:cNvSpPr>
          <p:nvPr/>
        </p:nvSpPr>
        <p:spPr>
          <a:xfrm>
            <a:off x="285720" y="5357826"/>
            <a:ext cx="7786742" cy="1214446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sz="24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Ouvrir</a:t>
            </a:r>
            <a:r>
              <a:rPr kumimoji="0" sz="2400" b="1" i="0" u="none" strike="noStrike" kern="0" cap="none" spc="0" normalizeH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une nouvelle pièce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sz="2400" b="1" i="0" u="none" strike="noStrike" kern="0" cap="none" spc="0" normalizeH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Penser à sauvegarder très régulièrment</a:t>
            </a:r>
          </a:p>
          <a:p>
            <a:pPr marL="800100" lvl="1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sz="2400" b="1" kern="0" baseline="0" smtClean="0"/>
              <a:t>Dans</a:t>
            </a:r>
            <a:r>
              <a:rPr sz="2400" b="1" kern="0" smtClean="0"/>
              <a:t> le dossier Documents, créer un Dossier SII puis à l'intérieur un dossier TP_SW</a:t>
            </a:r>
            <a:endParaRPr kumimoji="0" lang="fr-FR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417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b="1" cap="small" smtClean="0"/>
              <a:t>Autres vues</a:t>
            </a:r>
          </a:p>
          <a:p>
            <a:pPr lvl="1"/>
            <a:r>
              <a:rPr smtClean="0"/>
              <a:t>Utilisez les icônes vue de détail et coupe locale et observer le résultat.</a:t>
            </a:r>
          </a:p>
          <a:p>
            <a:pPr>
              <a:buNone/>
            </a:pPr>
            <a:r>
              <a:rPr smtClean="0"/>
              <a:t> </a:t>
            </a:r>
          </a:p>
          <a:p>
            <a:r>
              <a:rPr b="1" cap="small" smtClean="0"/>
              <a:t>Modification du cartouche</a:t>
            </a:r>
          </a:p>
          <a:p>
            <a:pPr lvl="1"/>
            <a:r>
              <a:rPr smtClean="0"/>
              <a:t>Il est aussi possible de modifier le cartouche pour ajouter le nom de l’auteur, de la société etc… Pour cela éditer le </a:t>
            </a:r>
            <a:r>
              <a:rPr b="1" smtClean="0"/>
              <a:t>Fond de plan</a:t>
            </a:r>
            <a:r>
              <a:rPr smtClean="0"/>
              <a:t>et ajouter des annotations. </a:t>
            </a:r>
          </a:p>
          <a:p>
            <a:pPr lvl="1">
              <a:buNone/>
            </a:pPr>
            <a:r>
              <a:rPr smtClean="0"/>
              <a:t> </a:t>
            </a:r>
          </a:p>
          <a:p>
            <a:r>
              <a:rPr b="1" cap="small" smtClean="0"/>
              <a:t>Cotations</a:t>
            </a:r>
            <a:endParaRPr smtClean="0"/>
          </a:p>
          <a:p>
            <a:pPr lvl="1"/>
            <a:r>
              <a:rPr smtClean="0"/>
              <a:t>Enfin, il est possible de renseigner des cotations dimensionnelles et géométriques. Dans l’onglet annotation, essayer la cotation intelligente.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Vue en coupe</a:t>
            </a:r>
            <a:endParaRPr lang="fr-F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Réalisation du corps de pompe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31</a:t>
            </a:fld>
            <a:endParaRPr lang="fr-F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smtClean="0"/>
              <a:t>Dans le but de réindustrialiser le corps de pompe existant, il est nécessaire de refaire sa conception à partir de mises en plan.</a:t>
            </a:r>
          </a:p>
          <a:p>
            <a:endParaRPr smtClean="0"/>
          </a:p>
          <a:p>
            <a:r>
              <a:rPr b="1" smtClean="0"/>
              <a:t>Objectifs :</a:t>
            </a:r>
            <a:endParaRPr smtClean="0"/>
          </a:p>
          <a:p>
            <a:pPr lvl="1"/>
            <a:r>
              <a:rPr b="1" smtClean="0"/>
              <a:t>Lire un plan 2D</a:t>
            </a:r>
            <a:endParaRPr smtClean="0"/>
          </a:p>
          <a:p>
            <a:pPr lvl="1"/>
            <a:r>
              <a:rPr b="1" smtClean="0"/>
              <a:t>Reconcevoir une pièce en 3D</a:t>
            </a:r>
            <a:endParaRPr smtClean="0"/>
          </a:p>
          <a:p>
            <a:pPr>
              <a:buNone/>
            </a:pPr>
            <a:r>
              <a:rPr b="1" smtClean="0"/>
              <a:t> </a:t>
            </a:r>
            <a:endParaRPr smtClean="0"/>
          </a:p>
          <a:p>
            <a:endParaRPr smtClean="0"/>
          </a:p>
          <a:p>
            <a:r>
              <a:rPr smtClean="0"/>
              <a:t>Dans le cadre de ce TP, les mesures seront prises à la règle, directement sur le plan ou sur le fichier de mise en plan.</a:t>
            </a:r>
          </a:p>
          <a:p>
            <a:r>
              <a:rPr smtClean="0"/>
              <a:t>On s’attachera à ce qu’à chaque stade de la conception, les esquisses réalisées soient </a:t>
            </a:r>
            <a:r>
              <a:rPr b="1" smtClean="0"/>
              <a:t>totalement contraintes</a:t>
            </a:r>
            <a:r>
              <a:rPr smtClean="0"/>
              <a:t>. </a:t>
            </a:r>
          </a:p>
          <a:p>
            <a:r>
              <a:rPr smtClean="0"/>
              <a:t>Lorsque cela est possible on utilisera les fonctions de symétries ou de répétition.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Esquisse des nervures du corps de pompe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Indications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 rotWithShape="1">
          <a:blip r:embed="rId2"/>
          <a:srcRect r="6596"/>
          <a:stretch/>
        </p:blipFill>
        <p:spPr bwMode="auto">
          <a:xfrm>
            <a:off x="2930652" y="2022032"/>
            <a:ext cx="3282696" cy="28139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Profil intérieur du corps de pompe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Indications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14414" y="1928802"/>
            <a:ext cx="4890266" cy="465231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Raccordement des tuyaux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Indications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21814" t="18056" r="29806" b="22013"/>
          <a:stretch/>
        </p:blipFill>
        <p:spPr bwMode="auto">
          <a:xfrm>
            <a:off x="1084358" y="2168825"/>
            <a:ext cx="5297124" cy="3689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Lumières de distribution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Indications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85417" y="1510048"/>
            <a:ext cx="4573166" cy="38379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Démarrage de Solidworks</a:t>
            </a:r>
          </a:p>
          <a:p>
            <a:r>
              <a:rPr smtClean="0"/>
              <a:t>L'interface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b="5772"/>
          <a:stretch>
            <a:fillRect/>
          </a:stretch>
        </p:blipFill>
        <p:spPr bwMode="auto">
          <a:xfrm>
            <a:off x="285720" y="928670"/>
            <a:ext cx="7865649" cy="592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e 27"/>
          <p:cNvGrpSpPr/>
          <p:nvPr/>
        </p:nvGrpSpPr>
        <p:grpSpPr>
          <a:xfrm>
            <a:off x="285720" y="1714488"/>
            <a:ext cx="1143008" cy="1214446"/>
            <a:chOff x="784992" y="1785926"/>
            <a:chExt cx="1001720" cy="1001720"/>
          </a:xfrm>
        </p:grpSpPr>
        <p:cxnSp>
          <p:nvCxnSpPr>
            <p:cNvPr id="10" name="Connecteur droit 9"/>
            <p:cNvCxnSpPr/>
            <p:nvPr/>
          </p:nvCxnSpPr>
          <p:spPr>
            <a:xfrm rot="5400000">
              <a:off x="285720" y="2285992"/>
              <a:ext cx="1000132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785786" y="1785926"/>
              <a:ext cx="142876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rot="5400000">
              <a:off x="857224" y="1857364"/>
              <a:ext cx="142876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flipV="1">
              <a:off x="938186" y="1928802"/>
              <a:ext cx="847732" cy="95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785786" y="2786058"/>
              <a:ext cx="1000132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rot="5400000" flipH="1" flipV="1">
              <a:off x="1357290" y="2357430"/>
              <a:ext cx="857256" cy="1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1928794" y="1857364"/>
            <a:ext cx="6215106" cy="4391036"/>
          </a:xfrm>
        </p:spPr>
        <p:txBody>
          <a:bodyPr>
            <a:normAutofit lnSpcReduction="10000"/>
          </a:bodyPr>
          <a:lstStyle/>
          <a:p>
            <a:r>
              <a:rPr smtClean="0"/>
              <a:t>Evaluer permet par exemple de réaliser des mesures</a:t>
            </a:r>
          </a:p>
          <a:p>
            <a:r>
              <a:rPr smtClean="0"/>
              <a:t>L'onglet esquisse permet de réaliser des esquisses planes, afin de leur donner, ultérieurement une forme 3D</a:t>
            </a:r>
          </a:p>
          <a:p>
            <a:r>
              <a:rPr smtClean="0"/>
              <a:t>L'onglet fonctions permet de réaliser des formes 3D</a:t>
            </a:r>
          </a:p>
          <a:p>
            <a:r>
              <a:rPr smtClean="0"/>
              <a:t>L'arbre de conception permet de faire la synthèse de toutes les opérations qui ont été réalisées. Attention, l'arbre de conception est un historique temporel. Les opérations sont à déplacer avec précautions.</a:t>
            </a:r>
            <a:endParaRPr lang="fr-FR" dirty="0"/>
          </a:p>
        </p:txBody>
      </p:sp>
      <p:cxnSp>
        <p:nvCxnSpPr>
          <p:cNvPr id="30" name="Connecteur droit avec flèche 29"/>
          <p:cNvCxnSpPr/>
          <p:nvPr/>
        </p:nvCxnSpPr>
        <p:spPr>
          <a:xfrm rot="16200000" flipV="1">
            <a:off x="678629" y="3107529"/>
            <a:ext cx="1643074" cy="1285884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rot="16200000" flipV="1">
            <a:off x="321439" y="1964521"/>
            <a:ext cx="2143140" cy="1500198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16200000" flipV="1">
            <a:off x="1000100" y="1643050"/>
            <a:ext cx="1143008" cy="1143008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rot="10800000">
            <a:off x="1357292" y="1643052"/>
            <a:ext cx="857254" cy="428626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Zoom</a:t>
            </a:r>
          </a:p>
          <a:p>
            <a:pPr lvl="1"/>
            <a:r>
              <a:rPr smtClean="0"/>
              <a:t>Utilisation de la molette de la souris</a:t>
            </a:r>
          </a:p>
          <a:p>
            <a:r>
              <a:rPr smtClean="0"/>
              <a:t>Rotation de la pièce</a:t>
            </a:r>
          </a:p>
          <a:p>
            <a:pPr lvl="1"/>
            <a:r>
              <a:rPr smtClean="0"/>
              <a:t>Clic sur le bouton du milieu de la souris + déplacement de la souris</a:t>
            </a:r>
          </a:p>
          <a:p>
            <a:r>
              <a:rPr smtClean="0"/>
              <a:t>Déplacement de la pièce</a:t>
            </a:r>
          </a:p>
          <a:p>
            <a:pPr lvl="1"/>
            <a:r>
              <a:rPr smtClean="0"/>
              <a:t>Ctrl + Clic du milieu + déplacement de la souris</a:t>
            </a:r>
          </a:p>
          <a:p>
            <a:pPr lvl="1"/>
            <a:endParaRPr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Démarrage de Solidworks</a:t>
            </a:r>
          </a:p>
          <a:p>
            <a:r>
              <a:rPr smtClean="0"/>
              <a:t>Utilisation de la souris </a:t>
            </a:r>
            <a:r>
              <a:rPr lang="fr-FR" dirty="0" smtClean="0"/>
              <a:t>–</a:t>
            </a:r>
            <a:r>
              <a:rPr smtClean="0"/>
              <a:t> Options de visualisation</a:t>
            </a:r>
          </a:p>
          <a:p>
            <a:endParaRPr lang="fr-FR" dirty="0"/>
          </a:p>
        </p:txBody>
      </p:sp>
      <p:pic>
        <p:nvPicPr>
          <p:cNvPr id="37899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071942"/>
            <a:ext cx="6715172" cy="245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8701118" cy="533400"/>
          </a:xfrm>
        </p:spPr>
        <p:txBody>
          <a:bodyPr/>
          <a:lstStyle/>
          <a:p>
            <a:r>
              <a:rPr sz="1800" smtClean="0"/>
              <a:t>Exercice</a:t>
            </a:r>
            <a:r>
              <a:rPr smtClean="0"/>
              <a:t> 1 </a:t>
            </a:r>
            <a:r>
              <a:rPr lang="fr-FR" dirty="0" smtClean="0"/>
              <a:t>–</a:t>
            </a:r>
            <a:r>
              <a:rPr smtClean="0"/>
              <a:t> Création d'une forme élementaire sur Solidworks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6</a:t>
            </a:fld>
            <a:endParaRPr kumimoji="0"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smtClean="0"/>
              <a:t>Il n'existe pas de méthode pour construire un produit avec SolidWorks </a:t>
            </a:r>
          </a:p>
          <a:p>
            <a:pPr lvl="1"/>
            <a:r>
              <a:rPr lang="fr-FR" dirty="0" smtClean="0"/>
              <a:t>O</a:t>
            </a:r>
            <a:r>
              <a:rPr smtClean="0"/>
              <a:t>n verra dans la diapo suivante qu'il existe plusieurs méthodes pour arriver, par exemple à réaliser un cylindre.</a:t>
            </a:r>
          </a:p>
          <a:p>
            <a:r>
              <a:rPr smtClean="0"/>
              <a:t>Le principe de base d'un modeleur 3d tel solidworks est de créer une forme en 2D (esquisse) et de lui donner du volume dans la 3</a:t>
            </a:r>
            <a:r>
              <a:rPr baseline="30000" smtClean="0"/>
              <a:t>ième</a:t>
            </a:r>
            <a:r>
              <a:rPr smtClean="0"/>
              <a:t> dimension (extrusion, révolution</a:t>
            </a:r>
            <a:r>
              <a:rPr lang="fr-FR" dirty="0" smtClean="0"/>
              <a:t>…)</a:t>
            </a:r>
            <a:r>
              <a:rPr smtClean="0"/>
              <a:t>.</a:t>
            </a:r>
          </a:p>
          <a:p>
            <a:r>
              <a:rPr b="1" smtClean="0">
                <a:solidFill>
                  <a:srgbClr val="FF0000"/>
                </a:solidFill>
              </a:rPr>
              <a:t>Afin d'avoir une conception robuste il est indispensable que les esquisses soit totalement contraintes.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kumimoji="0" lang="fr-FR" sz="1000" smtClean="0"/>
              <a:pPr algn="r"/>
              <a:t>7</a:t>
            </a:fld>
            <a:endParaRPr kumimoji="0"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Préambule</a:t>
            </a: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4267200" cy="5267672"/>
          </a:xfrm>
        </p:spPr>
        <p:txBody>
          <a:bodyPr>
            <a:normAutofit fontScale="92500" lnSpcReduction="10000"/>
          </a:bodyPr>
          <a:lstStyle/>
          <a:p>
            <a:r>
              <a:rPr smtClean="0"/>
              <a:t>Dans l'onglet Esquisse, cliquer sur le bouton esquisse et choisir le plan de face</a:t>
            </a:r>
          </a:p>
          <a:p>
            <a:r>
              <a:rPr smtClean="0"/>
              <a:t>Réaliser un cercle</a:t>
            </a:r>
          </a:p>
          <a:p>
            <a:r>
              <a:rPr smtClean="0"/>
              <a:t>A l'aide de l'onglet </a:t>
            </a:r>
            <a:r>
              <a:rPr b="1" smtClean="0">
                <a:solidFill>
                  <a:srgbClr val="FF0000"/>
                </a:solidFill>
              </a:rPr>
              <a:t>cotation intelligente</a:t>
            </a:r>
            <a:r>
              <a:rPr smtClean="0"/>
              <a:t> donner un diamètre de 30 mm</a:t>
            </a:r>
          </a:p>
          <a:p>
            <a:r>
              <a:rPr smtClean="0"/>
              <a:t>Si on clique sur le cercle pour le déplacer</a:t>
            </a:r>
            <a:r>
              <a:rPr lang="fr-FR" dirty="0" smtClean="0"/>
              <a:t>… il bouge… Cet effet est non souhaitable en conception 3D. Il faut contraindre la position du cercle par rapport au repère rouge.</a:t>
            </a:r>
          </a:p>
          <a:p>
            <a:r>
              <a:rPr smtClean="0"/>
              <a:t>Pour cela il faut </a:t>
            </a:r>
            <a:r>
              <a:rPr b="1" smtClean="0">
                <a:solidFill>
                  <a:srgbClr val="FF0000"/>
                </a:solidFill>
              </a:rPr>
              <a:t>ajouter des relations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Réalisation d'un cylindre à partir d'un cercle</a:t>
            </a:r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r="40234" b="34814"/>
          <a:stretch>
            <a:fillRect/>
          </a:stretch>
        </p:blipFill>
        <p:spPr bwMode="auto">
          <a:xfrm>
            <a:off x="4929190" y="1000108"/>
            <a:ext cx="319303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968878" y="1130284"/>
            <a:ext cx="21431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214942" y="1428736"/>
            <a:ext cx="285752" cy="71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 r="59375" b="56592"/>
          <a:stretch>
            <a:fillRect/>
          </a:stretch>
        </p:blipFill>
        <p:spPr bwMode="auto">
          <a:xfrm>
            <a:off x="5000628" y="4000504"/>
            <a:ext cx="3092135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5362581" y="4167195"/>
            <a:ext cx="357190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929322" y="4143380"/>
            <a:ext cx="21431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670" y="5715016"/>
            <a:ext cx="1609623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3695696" cy="5267672"/>
          </a:xfrm>
        </p:spPr>
        <p:txBody>
          <a:bodyPr>
            <a:normAutofit/>
          </a:bodyPr>
          <a:lstStyle/>
          <a:p>
            <a:r>
              <a:rPr smtClean="0"/>
              <a:t>Pour fixer la position du centre du cercle</a:t>
            </a:r>
          </a:p>
          <a:p>
            <a:pPr lvl="1"/>
            <a:r>
              <a:rPr smtClean="0"/>
              <a:t>Ajouter des relations</a:t>
            </a:r>
          </a:p>
          <a:p>
            <a:pPr lvl="1"/>
            <a:r>
              <a:rPr smtClean="0"/>
              <a:t>Sélectioner le centre du cercle et l'origine du repère rouge</a:t>
            </a:r>
          </a:p>
          <a:p>
            <a:pPr lvl="1"/>
            <a:r>
              <a:rPr smtClean="0"/>
              <a:t>Cliquer sur la relation coïncidente</a:t>
            </a:r>
          </a:p>
          <a:p>
            <a:pPr lvl="1"/>
            <a:endParaRPr smtClean="0"/>
          </a:p>
          <a:p>
            <a:pPr lvl="1"/>
            <a:r>
              <a:rPr smtClean="0"/>
              <a:t>Dans la barre des tâches, "totalement contrainte" s'affiche</a:t>
            </a:r>
          </a:p>
          <a:p>
            <a:pPr lvl="1"/>
            <a:r>
              <a:rPr smtClean="0"/>
              <a:t>L'esquisse apparaît alors en noir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smtClean="0"/>
              <a:t>Réalisation d'un cylindre à partir d'un cercle</a:t>
            </a:r>
          </a:p>
          <a:p>
            <a:r>
              <a:rPr smtClean="0"/>
              <a:t>Ajout de relations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2071678"/>
            <a:ext cx="4195759" cy="42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1142984"/>
            <a:ext cx="1609623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 l="63868" t="93019" r="4491" b="2588"/>
          <a:stretch>
            <a:fillRect/>
          </a:stretch>
        </p:blipFill>
        <p:spPr bwMode="auto">
          <a:xfrm>
            <a:off x="1714480" y="6429372"/>
            <a:ext cx="385765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1225</Words>
  <Application>Microsoft Office PowerPoint</Application>
  <PresentationFormat>Affichage à l'écran (4:3)</PresentationFormat>
  <Paragraphs>231</Paragraphs>
  <Slides>36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Plaquette commerciale</vt:lpstr>
      <vt:lpstr>Cycle 1  Découverte de Solidworks</vt:lpstr>
      <vt:lpstr>Découverte de Solidworks</vt:lpstr>
      <vt:lpstr>Présentation PowerPoint</vt:lpstr>
      <vt:lpstr>Présentation PowerPoint</vt:lpstr>
      <vt:lpstr>Présentation PowerPoint</vt:lpstr>
      <vt:lpstr>Exercice 1 – Création d'une forme élementaire sur Solidworks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Exercice 2 – Utilité d'utiliser des relations</vt:lpstr>
      <vt:lpstr>Présentation PowerPoint</vt:lpstr>
      <vt:lpstr>Présentation PowerPoint</vt:lpstr>
      <vt:lpstr>Présentation PowerPoint</vt:lpstr>
      <vt:lpstr>Pilote hydraulique de bateau – Barillet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Mise en plan</vt:lpstr>
      <vt:lpstr>Présentation PowerPoint</vt:lpstr>
      <vt:lpstr>Présentation PowerPoint</vt:lpstr>
      <vt:lpstr>Présentation PowerPoint</vt:lpstr>
      <vt:lpstr>Présentation PowerPoint</vt:lpstr>
      <vt:lpstr>Réalisation du corps de pompe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Ingénierie Systèmes</dc:title>
  <dc:creator/>
  <cp:lastModifiedBy/>
  <cp:revision>1</cp:revision>
  <dcterms:created xsi:type="dcterms:W3CDTF">2011-01-14T10:02:43Z</dcterms:created>
  <dcterms:modified xsi:type="dcterms:W3CDTF">2014-09-08T21:48:50Z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